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7A3B0F2-713A-4852-AA2E-E18AB6E27EA6}" type="datetimeFigureOut">
              <a:rPr lang="en-US" smtClean="0"/>
              <a:t>5/31/2013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116DF1-C1F1-4C4F-8E5E-C8F6A9C5BCA8}" type="slidenum">
              <a:rPr lang="en-US" smtClean="0"/>
              <a:t>‹#›</a:t>
            </a:fld>
            <a:endParaRPr lang="en-US"/>
          </a:p>
        </p:txBody>
      </p:sp>
    </p:spTree>
    <p:extLst>
      <p:ext uri="{BB962C8B-B14F-4D97-AF65-F5344CB8AC3E}">
        <p14:creationId xmlns:p14="http://schemas.microsoft.com/office/powerpoint/2010/main" val="2633857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0EB3E3-07F6-4BED-9AE5-8609E1BFFF5C}" type="datetimeFigureOut">
              <a:rPr lang="en-US" smtClean="0"/>
              <a:t>5/31/2013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0B57E-08E2-4317-81CD-8C66ACD2BA5D}" type="slidenum">
              <a:rPr lang="en-US" smtClean="0"/>
              <a:t>‹#›</a:t>
            </a:fld>
            <a:endParaRPr lang="en-US"/>
          </a:p>
        </p:txBody>
      </p:sp>
    </p:spTree>
    <p:extLst>
      <p:ext uri="{BB962C8B-B14F-4D97-AF65-F5344CB8AC3E}">
        <p14:creationId xmlns:p14="http://schemas.microsoft.com/office/powerpoint/2010/main" val="3536432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0EB3E3-07F6-4BED-9AE5-8609E1BFFF5C}" type="datetimeFigureOut">
              <a:rPr lang="en-US" smtClean="0"/>
              <a:t>5/31/2013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0B57E-08E2-4317-81CD-8C66ACD2BA5D}" type="slidenum">
              <a:rPr lang="en-US" smtClean="0"/>
              <a:t>‹#›</a:t>
            </a:fld>
            <a:endParaRPr lang="en-US"/>
          </a:p>
        </p:txBody>
      </p:sp>
    </p:spTree>
    <p:extLst>
      <p:ext uri="{BB962C8B-B14F-4D97-AF65-F5344CB8AC3E}">
        <p14:creationId xmlns:p14="http://schemas.microsoft.com/office/powerpoint/2010/main" val="3653334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0EB3E3-07F6-4BED-9AE5-8609E1BFFF5C}" type="datetimeFigureOut">
              <a:rPr lang="en-US" smtClean="0"/>
              <a:t>5/31/2013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0B57E-08E2-4317-81CD-8C66ACD2BA5D}" type="slidenum">
              <a:rPr lang="en-US" smtClean="0"/>
              <a:t>‹#›</a:t>
            </a:fld>
            <a:endParaRPr lang="en-US"/>
          </a:p>
        </p:txBody>
      </p:sp>
    </p:spTree>
    <p:extLst>
      <p:ext uri="{BB962C8B-B14F-4D97-AF65-F5344CB8AC3E}">
        <p14:creationId xmlns:p14="http://schemas.microsoft.com/office/powerpoint/2010/main" val="2731760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0EB3E3-07F6-4BED-9AE5-8609E1BFFF5C}" type="datetimeFigureOut">
              <a:rPr lang="en-US" smtClean="0"/>
              <a:t>5/31/2013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0B57E-08E2-4317-81CD-8C66ACD2BA5D}" type="slidenum">
              <a:rPr lang="en-US" smtClean="0"/>
              <a:t>‹#›</a:t>
            </a:fld>
            <a:endParaRPr lang="en-US"/>
          </a:p>
        </p:txBody>
      </p:sp>
    </p:spTree>
    <p:extLst>
      <p:ext uri="{BB962C8B-B14F-4D97-AF65-F5344CB8AC3E}">
        <p14:creationId xmlns:p14="http://schemas.microsoft.com/office/powerpoint/2010/main" val="3165274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0EB3E3-07F6-4BED-9AE5-8609E1BFFF5C}" type="datetimeFigureOut">
              <a:rPr lang="en-US" smtClean="0"/>
              <a:t>5/31/2013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0B57E-08E2-4317-81CD-8C66ACD2BA5D}" type="slidenum">
              <a:rPr lang="en-US" smtClean="0"/>
              <a:t>‹#›</a:t>
            </a:fld>
            <a:endParaRPr lang="en-US"/>
          </a:p>
        </p:txBody>
      </p:sp>
    </p:spTree>
    <p:extLst>
      <p:ext uri="{BB962C8B-B14F-4D97-AF65-F5344CB8AC3E}">
        <p14:creationId xmlns:p14="http://schemas.microsoft.com/office/powerpoint/2010/main" val="1847139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0EB3E3-07F6-4BED-9AE5-8609E1BFFF5C}" type="datetimeFigureOut">
              <a:rPr lang="en-US" smtClean="0"/>
              <a:t>5/31/2013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60B57E-08E2-4317-81CD-8C66ACD2BA5D}" type="slidenum">
              <a:rPr lang="en-US" smtClean="0"/>
              <a:t>‹#›</a:t>
            </a:fld>
            <a:endParaRPr lang="en-US"/>
          </a:p>
        </p:txBody>
      </p:sp>
    </p:spTree>
    <p:extLst>
      <p:ext uri="{BB962C8B-B14F-4D97-AF65-F5344CB8AC3E}">
        <p14:creationId xmlns:p14="http://schemas.microsoft.com/office/powerpoint/2010/main" val="2545705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0EB3E3-07F6-4BED-9AE5-8609E1BFFF5C}" type="datetimeFigureOut">
              <a:rPr lang="en-US" smtClean="0"/>
              <a:t>5/31/2013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60B57E-08E2-4317-81CD-8C66ACD2BA5D}" type="slidenum">
              <a:rPr lang="en-US" smtClean="0"/>
              <a:t>‹#›</a:t>
            </a:fld>
            <a:endParaRPr lang="en-US"/>
          </a:p>
        </p:txBody>
      </p:sp>
    </p:spTree>
    <p:extLst>
      <p:ext uri="{BB962C8B-B14F-4D97-AF65-F5344CB8AC3E}">
        <p14:creationId xmlns:p14="http://schemas.microsoft.com/office/powerpoint/2010/main" val="595607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0EB3E3-07F6-4BED-9AE5-8609E1BFFF5C}" type="datetimeFigureOut">
              <a:rPr lang="en-US" smtClean="0"/>
              <a:t>5/31/2013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60B57E-08E2-4317-81CD-8C66ACD2BA5D}" type="slidenum">
              <a:rPr lang="en-US" smtClean="0"/>
              <a:t>‹#›</a:t>
            </a:fld>
            <a:endParaRPr lang="en-US"/>
          </a:p>
        </p:txBody>
      </p:sp>
    </p:spTree>
    <p:extLst>
      <p:ext uri="{BB962C8B-B14F-4D97-AF65-F5344CB8AC3E}">
        <p14:creationId xmlns:p14="http://schemas.microsoft.com/office/powerpoint/2010/main" val="1628718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EB3E3-07F6-4BED-9AE5-8609E1BFFF5C}" type="datetimeFigureOut">
              <a:rPr lang="en-US" smtClean="0"/>
              <a:t>5/31/2013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60B57E-08E2-4317-81CD-8C66ACD2BA5D}" type="slidenum">
              <a:rPr lang="en-US" smtClean="0"/>
              <a:t>‹#›</a:t>
            </a:fld>
            <a:endParaRPr lang="en-US"/>
          </a:p>
        </p:txBody>
      </p:sp>
    </p:spTree>
    <p:extLst>
      <p:ext uri="{BB962C8B-B14F-4D97-AF65-F5344CB8AC3E}">
        <p14:creationId xmlns:p14="http://schemas.microsoft.com/office/powerpoint/2010/main" val="67076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0EB3E3-07F6-4BED-9AE5-8609E1BFFF5C}" type="datetimeFigureOut">
              <a:rPr lang="en-US" smtClean="0"/>
              <a:t>5/31/2013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60B57E-08E2-4317-81CD-8C66ACD2BA5D}" type="slidenum">
              <a:rPr lang="en-US" smtClean="0"/>
              <a:t>‹#›</a:t>
            </a:fld>
            <a:endParaRPr lang="en-US"/>
          </a:p>
        </p:txBody>
      </p:sp>
    </p:spTree>
    <p:extLst>
      <p:ext uri="{BB962C8B-B14F-4D97-AF65-F5344CB8AC3E}">
        <p14:creationId xmlns:p14="http://schemas.microsoft.com/office/powerpoint/2010/main" val="4063117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0EB3E3-07F6-4BED-9AE5-8609E1BFFF5C}" type="datetimeFigureOut">
              <a:rPr lang="en-US" smtClean="0"/>
              <a:t>5/31/2013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60B57E-08E2-4317-81CD-8C66ACD2BA5D}" type="slidenum">
              <a:rPr lang="en-US" smtClean="0"/>
              <a:t>‹#›</a:t>
            </a:fld>
            <a:endParaRPr lang="en-US"/>
          </a:p>
        </p:txBody>
      </p:sp>
    </p:spTree>
    <p:extLst>
      <p:ext uri="{BB962C8B-B14F-4D97-AF65-F5344CB8AC3E}">
        <p14:creationId xmlns:p14="http://schemas.microsoft.com/office/powerpoint/2010/main" val="278089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0EB3E3-07F6-4BED-9AE5-8609E1BFFF5C}" type="datetimeFigureOut">
              <a:rPr lang="en-US" smtClean="0"/>
              <a:t>5/31/2013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60B57E-08E2-4317-81CD-8C66ACD2BA5D}" type="slidenum">
              <a:rPr lang="en-US" smtClean="0"/>
              <a:t>‹#›</a:t>
            </a:fld>
            <a:endParaRPr lang="en-US"/>
          </a:p>
        </p:txBody>
      </p:sp>
    </p:spTree>
    <p:extLst>
      <p:ext uri="{BB962C8B-B14F-4D97-AF65-F5344CB8AC3E}">
        <p14:creationId xmlns:p14="http://schemas.microsoft.com/office/powerpoint/2010/main" val="1225401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TIPS FOR ADDING </a:t>
            </a:r>
            <a:br>
              <a:rPr lang="en-US" b="1" dirty="0" smtClean="0"/>
            </a:br>
            <a:r>
              <a:rPr lang="en-US" b="1" dirty="0" smtClean="0"/>
              <a:t>PARENTHETICAL NOTATION &amp; BIBLIOGRAPHIES</a:t>
            </a:r>
            <a:endParaRPr lang="en-US" b="1" dirty="0"/>
          </a:p>
        </p:txBody>
      </p:sp>
      <p:sp>
        <p:nvSpPr>
          <p:cNvPr id="3" name="Subtitle 2"/>
          <p:cNvSpPr>
            <a:spLocks noGrp="1"/>
          </p:cNvSpPr>
          <p:nvPr>
            <p:ph type="subTitle" idx="1"/>
          </p:nvPr>
        </p:nvSpPr>
        <p:spPr/>
        <p:txBody>
          <a:bodyPr/>
          <a:lstStyle/>
          <a:p>
            <a:r>
              <a:rPr lang="en-US" dirty="0" smtClean="0"/>
              <a:t>BHS History</a:t>
            </a:r>
            <a:endParaRPr lang="en-US" dirty="0"/>
          </a:p>
        </p:txBody>
      </p:sp>
    </p:spTree>
    <p:extLst>
      <p:ext uri="{BB962C8B-B14F-4D97-AF65-F5344CB8AC3E}">
        <p14:creationId xmlns:p14="http://schemas.microsoft.com/office/powerpoint/2010/main" val="1879156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t>What should a bibliography look like?</a:t>
            </a:r>
            <a:endParaRPr lang="en-US" b="1" dirty="0"/>
          </a:p>
        </p:txBody>
      </p:sp>
      <p:sp>
        <p:nvSpPr>
          <p:cNvPr id="3" name="Content Placeholder 2"/>
          <p:cNvSpPr>
            <a:spLocks noGrp="1"/>
          </p:cNvSpPr>
          <p:nvPr>
            <p:ph idx="1"/>
          </p:nvPr>
        </p:nvSpPr>
        <p:spPr>
          <a:xfrm>
            <a:off x="457200" y="1143000"/>
            <a:ext cx="8229600" cy="5334000"/>
          </a:xfrm>
        </p:spPr>
        <p:txBody>
          <a:bodyPr>
            <a:noAutofit/>
          </a:bodyPr>
          <a:lstStyle/>
          <a:p>
            <a:pPr marL="0" indent="0" algn="ctr">
              <a:buNone/>
            </a:pPr>
            <a:r>
              <a:rPr lang="en-US" sz="2000" u="sng" dirty="0" smtClean="0"/>
              <a:t>Bibliography</a:t>
            </a:r>
          </a:p>
          <a:p>
            <a:pPr marL="0" indent="0" algn="ctr">
              <a:buNone/>
            </a:pPr>
            <a:endParaRPr lang="en-US" sz="600" u="sng" dirty="0" smtClean="0"/>
          </a:p>
          <a:p>
            <a:pPr marL="0" indent="0">
              <a:buNone/>
            </a:pPr>
            <a:r>
              <a:rPr lang="en-US" sz="2000" dirty="0" smtClean="0"/>
              <a:t>Balsamo</a:t>
            </a:r>
            <a:r>
              <a:rPr lang="en-US" sz="2000" dirty="0"/>
              <a:t>, William, and John Balsamo. </a:t>
            </a:r>
            <a:r>
              <a:rPr lang="en-US" sz="2000" i="1" dirty="0"/>
              <a:t>Young Al Capone</a:t>
            </a:r>
            <a:r>
              <a:rPr lang="en-US" sz="2000" dirty="0"/>
              <a:t>. </a:t>
            </a:r>
            <a:r>
              <a:rPr lang="en-US" sz="2000" dirty="0" err="1"/>
              <a:t>N.p</a:t>
            </a:r>
            <a:r>
              <a:rPr lang="en-US" sz="2000" dirty="0"/>
              <a:t>.: </a:t>
            </a:r>
            <a:r>
              <a:rPr lang="en-US" sz="2000" dirty="0" err="1"/>
              <a:t>Skyhorse</a:t>
            </a:r>
            <a:r>
              <a:rPr lang="en-US" sz="2000" dirty="0"/>
              <a:t>, 2011. </a:t>
            </a:r>
            <a:r>
              <a:rPr lang="en-US" sz="2000" dirty="0" smtClean="0"/>
              <a:t>	Print</a:t>
            </a:r>
            <a:r>
              <a:rPr lang="en-US" sz="2000" dirty="0"/>
              <a:t>.</a:t>
            </a:r>
            <a:endParaRPr lang="en-US" sz="2000" dirty="0"/>
          </a:p>
          <a:p>
            <a:pPr marL="0" indent="0">
              <a:buNone/>
            </a:pPr>
            <a:r>
              <a:rPr lang="en-US" sz="2000" dirty="0"/>
              <a:t/>
            </a:r>
            <a:br>
              <a:rPr lang="en-US" sz="2000" dirty="0"/>
            </a:br>
            <a:r>
              <a:rPr lang="en-US" sz="2000" dirty="0"/>
              <a:t>Blumenthal, Karen. </a:t>
            </a:r>
            <a:r>
              <a:rPr lang="en-US" sz="2000" i="1" dirty="0"/>
              <a:t>Bootleg: Murder, Moonshine, and the Lawless Years of </a:t>
            </a:r>
            <a:r>
              <a:rPr lang="en-US" sz="2000" i="1" dirty="0" smtClean="0"/>
              <a:t>	Prohibition</a:t>
            </a:r>
            <a:r>
              <a:rPr lang="en-US" sz="2000" dirty="0"/>
              <a:t>. New York: </a:t>
            </a:r>
            <a:r>
              <a:rPr lang="en-US" sz="2000" dirty="0" smtClean="0"/>
              <a:t>Roaring </a:t>
            </a:r>
            <a:r>
              <a:rPr lang="en-US" sz="2000" dirty="0"/>
              <a:t>Brook, 2011. Print</a:t>
            </a:r>
            <a:r>
              <a:rPr lang="en-US" sz="2000" dirty="0" smtClean="0"/>
              <a:t>.</a:t>
            </a:r>
          </a:p>
          <a:p>
            <a:pPr marL="0" indent="0">
              <a:buNone/>
            </a:pPr>
            <a:r>
              <a:rPr lang="en-US" sz="2000" dirty="0"/>
              <a:t/>
            </a:r>
            <a:br>
              <a:rPr lang="en-US" sz="2000" dirty="0"/>
            </a:br>
            <a:r>
              <a:rPr lang="en-US" sz="2000" dirty="0" err="1"/>
              <a:t>DiMauro</a:t>
            </a:r>
            <a:r>
              <a:rPr lang="en-US" sz="2000" dirty="0"/>
              <a:t>, Laurie. “Capone, Al (1899-1947).” </a:t>
            </a:r>
            <a:r>
              <a:rPr lang="en-US" sz="2000" i="1" dirty="0"/>
              <a:t>St. James Encyclopedia of Popular </a:t>
            </a:r>
            <a:r>
              <a:rPr lang="en-US" sz="2000" i="1" dirty="0" smtClean="0"/>
              <a:t>	Culture</a:t>
            </a:r>
            <a:r>
              <a:rPr lang="en-US" sz="2000" dirty="0"/>
              <a:t>. Ed. Sara </a:t>
            </a:r>
            <a:r>
              <a:rPr lang="en-US" sz="2000" dirty="0" smtClean="0"/>
              <a:t>	</a:t>
            </a:r>
            <a:r>
              <a:rPr lang="en-US" sz="2000" dirty="0" err="1" smtClean="0"/>
              <a:t>Pendergast</a:t>
            </a:r>
            <a:r>
              <a:rPr lang="en-US" sz="2000" dirty="0" smtClean="0"/>
              <a:t> </a:t>
            </a:r>
            <a:r>
              <a:rPr lang="en-US" sz="2000" dirty="0"/>
              <a:t>and Tom </a:t>
            </a:r>
            <a:r>
              <a:rPr lang="en-US" sz="2000" dirty="0" err="1"/>
              <a:t>Pendergast</a:t>
            </a:r>
            <a:r>
              <a:rPr lang="en-US" sz="2000" dirty="0"/>
              <a:t>. Vol. 1. Detroit: St. </a:t>
            </a:r>
            <a:r>
              <a:rPr lang="en-US" sz="2000" dirty="0" smtClean="0"/>
              <a:t>	James </a:t>
            </a:r>
            <a:r>
              <a:rPr lang="en-US" sz="2000" dirty="0"/>
              <a:t>Press, 2000. 425-426. </a:t>
            </a:r>
            <a:r>
              <a:rPr lang="en-US" sz="2000" i="1" dirty="0"/>
              <a:t>Gale Virtual </a:t>
            </a:r>
            <a:r>
              <a:rPr lang="en-US" sz="2000" i="1" dirty="0" smtClean="0"/>
              <a:t>Reference </a:t>
            </a:r>
            <a:r>
              <a:rPr lang="en-US" sz="2000" i="1" dirty="0"/>
              <a:t>Library</a:t>
            </a:r>
            <a:r>
              <a:rPr lang="en-US" sz="2000" dirty="0"/>
              <a:t>. Web. 23 </a:t>
            </a:r>
            <a:r>
              <a:rPr lang="en-US" sz="2000" dirty="0" smtClean="0"/>
              <a:t>	Apr</a:t>
            </a:r>
            <a:r>
              <a:rPr lang="en-US" sz="2000" dirty="0"/>
              <a:t>. 2013.</a:t>
            </a:r>
            <a:endParaRPr lang="en-US" sz="2000" dirty="0"/>
          </a:p>
          <a:p>
            <a:pPr marL="0" indent="0">
              <a:buNone/>
            </a:pPr>
            <a:endParaRPr lang="en-US" sz="2000" dirty="0"/>
          </a:p>
          <a:p>
            <a:pPr marL="0" indent="0">
              <a:buNone/>
            </a:pPr>
            <a:r>
              <a:rPr lang="en-US" sz="2000" dirty="0" err="1" smtClean="0"/>
              <a:t>Kobler</a:t>
            </a:r>
            <a:r>
              <a:rPr lang="en-US" sz="2000" dirty="0"/>
              <a:t>, John. </a:t>
            </a:r>
            <a:r>
              <a:rPr lang="en-US" sz="2000" i="1" dirty="0"/>
              <a:t>Capone</a:t>
            </a:r>
            <a:r>
              <a:rPr lang="en-US" sz="2000" dirty="0"/>
              <a:t>. New York: GP Putnam’s Sons, 1971. Print.</a:t>
            </a:r>
            <a:endParaRPr lang="en-US" sz="2000" dirty="0"/>
          </a:p>
          <a:p>
            <a:pPr marL="0" indent="0">
              <a:buNone/>
            </a:pPr>
            <a:endParaRPr lang="en-US" sz="2000" dirty="0" smtClean="0"/>
          </a:p>
          <a:p>
            <a:pPr marL="0" indent="0">
              <a:buNone/>
            </a:pPr>
            <a:r>
              <a:rPr lang="en-US" sz="2000" dirty="0" err="1" smtClean="0"/>
              <a:t>Raab</a:t>
            </a:r>
            <a:r>
              <a:rPr lang="en-US" sz="2000" dirty="0"/>
              <a:t>, Selwyn. </a:t>
            </a:r>
            <a:r>
              <a:rPr lang="en-US" sz="2000" i="1" dirty="0"/>
              <a:t>Five Families: The Rise, Decline, and Resurgence of America’s </a:t>
            </a:r>
            <a:r>
              <a:rPr lang="en-US" sz="2000" i="1" dirty="0" smtClean="0"/>
              <a:t>	Most </a:t>
            </a:r>
            <a:r>
              <a:rPr lang="en-US" sz="2000" i="1" dirty="0"/>
              <a:t>Powerful Mafia Empires</a:t>
            </a:r>
            <a:r>
              <a:rPr lang="en-US" sz="2000" dirty="0"/>
              <a:t>. </a:t>
            </a:r>
            <a:r>
              <a:rPr lang="en-US" sz="2000" dirty="0" err="1"/>
              <a:t>N.p</a:t>
            </a:r>
            <a:r>
              <a:rPr lang="en-US" sz="2000" dirty="0"/>
              <a:t>.: St. Martin’s Griffin, 2006. Print</a:t>
            </a:r>
            <a:r>
              <a:rPr lang="en-US" sz="2000" dirty="0" smtClean="0"/>
              <a:t>.</a:t>
            </a:r>
            <a:endParaRPr lang="en-US" sz="2000" dirty="0"/>
          </a:p>
        </p:txBody>
      </p:sp>
    </p:spTree>
    <p:extLst>
      <p:ext uri="{BB962C8B-B14F-4D97-AF65-F5344CB8AC3E}">
        <p14:creationId xmlns:p14="http://schemas.microsoft.com/office/powerpoint/2010/main" val="2375200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elements should you not forget?</a:t>
            </a:r>
            <a:endParaRPr lang="en-US" b="1" dirty="0"/>
          </a:p>
        </p:txBody>
      </p:sp>
      <p:sp>
        <p:nvSpPr>
          <p:cNvPr id="3" name="Content Placeholder 2"/>
          <p:cNvSpPr>
            <a:spLocks noGrp="1"/>
          </p:cNvSpPr>
          <p:nvPr>
            <p:ph idx="1"/>
          </p:nvPr>
        </p:nvSpPr>
        <p:spPr/>
        <p:txBody>
          <a:bodyPr/>
          <a:lstStyle/>
          <a:p>
            <a:r>
              <a:rPr lang="en-US" dirty="0" smtClean="0"/>
              <a:t>Title!</a:t>
            </a:r>
          </a:p>
          <a:p>
            <a:r>
              <a:rPr lang="en-US" dirty="0" smtClean="0"/>
              <a:t>Alphabetical order!</a:t>
            </a:r>
          </a:p>
          <a:p>
            <a:r>
              <a:rPr lang="en-US" dirty="0" smtClean="0"/>
              <a:t>Indent after the 1</a:t>
            </a:r>
            <a:r>
              <a:rPr lang="en-US" baseline="30000" dirty="0" smtClean="0"/>
              <a:t>st</a:t>
            </a:r>
            <a:r>
              <a:rPr lang="en-US" dirty="0" smtClean="0"/>
              <a:t> line of each entry!</a:t>
            </a:r>
          </a:p>
          <a:p>
            <a:r>
              <a:rPr lang="en-US" dirty="0" smtClean="0"/>
              <a:t>Fix your entries that have “</a:t>
            </a:r>
            <a:r>
              <a:rPr lang="en-US" dirty="0" err="1" smtClean="0"/>
              <a:t>n.p</a:t>
            </a:r>
            <a:r>
              <a:rPr lang="en-US" dirty="0" smtClean="0"/>
              <a:t>.” or </a:t>
            </a:r>
            <a:r>
              <a:rPr lang="en-US" dirty="0" err="1" smtClean="0"/>
              <a:t>n.d.</a:t>
            </a:r>
            <a:r>
              <a:rPr lang="en-US" dirty="0" smtClean="0"/>
              <a:t>”</a:t>
            </a:r>
          </a:p>
          <a:p>
            <a:endParaRPr lang="en-US" dirty="0"/>
          </a:p>
          <a:p>
            <a:pPr marL="0" indent="0" algn="ctr">
              <a:buNone/>
            </a:pPr>
            <a:r>
              <a:rPr lang="en-US" b="1" dirty="0" smtClean="0">
                <a:solidFill>
                  <a:srgbClr val="FF0000"/>
                </a:solidFill>
              </a:rPr>
              <a:t>If you export it from </a:t>
            </a:r>
            <a:r>
              <a:rPr lang="en-US" b="1" dirty="0" err="1" smtClean="0">
                <a:solidFill>
                  <a:srgbClr val="FF0000"/>
                </a:solidFill>
              </a:rPr>
              <a:t>Noodletools</a:t>
            </a:r>
            <a:r>
              <a:rPr lang="en-US" b="1" dirty="0" smtClean="0">
                <a:solidFill>
                  <a:srgbClr val="FF0000"/>
                </a:solidFill>
              </a:rPr>
              <a:t>, this will be done for you!</a:t>
            </a:r>
            <a:endParaRPr lang="en-US" b="1" dirty="0">
              <a:solidFill>
                <a:srgbClr val="FF0000"/>
              </a:solidFill>
            </a:endParaRPr>
          </a:p>
        </p:txBody>
      </p:sp>
    </p:spTree>
    <p:extLst>
      <p:ext uri="{BB962C8B-B14F-4D97-AF65-F5344CB8AC3E}">
        <p14:creationId xmlns:p14="http://schemas.microsoft.com/office/powerpoint/2010/main" val="2563339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When do you need to add parenthetical notation?</a:t>
            </a:r>
            <a:endParaRPr lang="en-US" b="1" dirty="0"/>
          </a:p>
        </p:txBody>
      </p:sp>
      <p:sp>
        <p:nvSpPr>
          <p:cNvPr id="3" name="Content Placeholder 2"/>
          <p:cNvSpPr>
            <a:spLocks noGrp="1"/>
          </p:cNvSpPr>
          <p:nvPr>
            <p:ph idx="1"/>
          </p:nvPr>
        </p:nvSpPr>
        <p:spPr>
          <a:xfrm>
            <a:off x="457200" y="1905001"/>
            <a:ext cx="7162800" cy="3124200"/>
          </a:xfrm>
        </p:spPr>
        <p:txBody>
          <a:bodyPr>
            <a:normAutofit lnSpcReduction="10000"/>
          </a:bodyPr>
          <a:lstStyle/>
          <a:p>
            <a:pPr marL="514350" indent="-514350">
              <a:buFont typeface="+mj-lt"/>
              <a:buAutoNum type="arabicPeriod"/>
            </a:pPr>
            <a:r>
              <a:rPr lang="en-US" dirty="0" smtClean="0"/>
              <a:t>When you include a </a:t>
            </a:r>
            <a:r>
              <a:rPr lang="en-US" u="sng" dirty="0" smtClean="0"/>
              <a:t>direct quote </a:t>
            </a:r>
            <a:r>
              <a:rPr lang="en-US" dirty="0" smtClean="0"/>
              <a:t>that you got out of a book</a:t>
            </a:r>
          </a:p>
          <a:p>
            <a:pPr marL="514350" indent="-514350">
              <a:buFont typeface="+mj-lt"/>
              <a:buAutoNum type="arabicPeriod"/>
            </a:pPr>
            <a:endParaRPr lang="en-US" dirty="0"/>
          </a:p>
          <a:p>
            <a:pPr marL="514350" indent="-514350">
              <a:buFont typeface="+mj-lt"/>
              <a:buAutoNum type="arabicPeriod"/>
            </a:pPr>
            <a:r>
              <a:rPr lang="en-US" dirty="0" smtClean="0"/>
              <a:t>When you include a </a:t>
            </a:r>
            <a:r>
              <a:rPr lang="en-US" u="sng" dirty="0" smtClean="0"/>
              <a:t>fact or idea that you learned from your research </a:t>
            </a:r>
            <a:r>
              <a:rPr lang="en-US" dirty="0" smtClean="0"/>
              <a:t>and which most people don’t know.</a:t>
            </a:r>
          </a:p>
          <a:p>
            <a:pPr marL="0" indent="0">
              <a:buNone/>
            </a:pPr>
            <a:endParaRPr lang="en-US" dirty="0"/>
          </a:p>
        </p:txBody>
      </p:sp>
    </p:spTree>
    <p:extLst>
      <p:ext uri="{BB962C8B-B14F-4D97-AF65-F5344CB8AC3E}">
        <p14:creationId xmlns:p14="http://schemas.microsoft.com/office/powerpoint/2010/main" val="232087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TRY THIS: Where would you put it?</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i="1" dirty="0" smtClean="0"/>
              <a:t>Capone frequently gave back to the public and acted charitable, causing many citizens, especially the poor, to advocate for him. During a time of crushing economic depression, Capone was there to help. The Chicagoan gangster ran one of the few soup kitchens in Chicago.  With over 100,000 unemployed in Chicago, Capone fed 3,000 unemployed people a day. In the eyes of the poor, Capone was a hero who seemed to be doing more for the needy than the government. </a:t>
            </a:r>
          </a:p>
          <a:p>
            <a:endParaRPr lang="en-US" dirty="0"/>
          </a:p>
        </p:txBody>
      </p:sp>
    </p:spTree>
    <p:extLst>
      <p:ext uri="{BB962C8B-B14F-4D97-AF65-F5344CB8AC3E}">
        <p14:creationId xmlns:p14="http://schemas.microsoft.com/office/powerpoint/2010/main" val="3452000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TRY THIS: Where would you put it?</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i="1" dirty="0" smtClean="0"/>
              <a:t>Capone frequently gave back to the public and acted charitable, causing many citizens, especially the poor, to advocate for him </a:t>
            </a:r>
            <a:r>
              <a:rPr lang="en-US" b="1" i="1" dirty="0" smtClean="0">
                <a:solidFill>
                  <a:srgbClr val="FF0000"/>
                </a:solidFill>
              </a:rPr>
              <a:t>(HERE). </a:t>
            </a:r>
            <a:r>
              <a:rPr lang="en-US" i="1" dirty="0" smtClean="0"/>
              <a:t>During a time of crushing economic depression, Capone was there to help. The Chicagoan gangster ran one of the few soup kitchens in Chicago  </a:t>
            </a:r>
            <a:r>
              <a:rPr lang="en-US" b="1" i="1" dirty="0" smtClean="0">
                <a:solidFill>
                  <a:srgbClr val="FF0000"/>
                </a:solidFill>
              </a:rPr>
              <a:t>(HERE). </a:t>
            </a:r>
            <a:r>
              <a:rPr lang="en-US" i="1" dirty="0" smtClean="0"/>
              <a:t>With over 100,000 unemployed in Chicago, Capone fed 3,000 unemployed people a day </a:t>
            </a:r>
            <a:r>
              <a:rPr lang="en-US" b="1" i="1" dirty="0" smtClean="0">
                <a:solidFill>
                  <a:srgbClr val="FF0000"/>
                </a:solidFill>
              </a:rPr>
              <a:t>(HERE). </a:t>
            </a:r>
            <a:r>
              <a:rPr lang="en-US" i="1" dirty="0" smtClean="0"/>
              <a:t>In the eyes of the poor, Capone was a hero who seemed to be doing more for the needy than the government. </a:t>
            </a:r>
          </a:p>
          <a:p>
            <a:endParaRPr lang="en-US" dirty="0"/>
          </a:p>
        </p:txBody>
      </p:sp>
    </p:spTree>
    <p:extLst>
      <p:ext uri="{BB962C8B-B14F-4D97-AF65-F5344CB8AC3E}">
        <p14:creationId xmlns:p14="http://schemas.microsoft.com/office/powerpoint/2010/main" val="3599629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if all information in a paragraph is from the same source?</a:t>
            </a:r>
            <a:endParaRPr lang="en-US" b="1" dirty="0"/>
          </a:p>
        </p:txBody>
      </p:sp>
      <p:sp>
        <p:nvSpPr>
          <p:cNvPr id="3" name="Content Placeholder 2"/>
          <p:cNvSpPr>
            <a:spLocks noGrp="1"/>
          </p:cNvSpPr>
          <p:nvPr>
            <p:ph idx="1"/>
          </p:nvPr>
        </p:nvSpPr>
        <p:spPr>
          <a:xfrm>
            <a:off x="457200" y="1600200"/>
            <a:ext cx="8382000" cy="4525963"/>
          </a:xfrm>
        </p:spPr>
        <p:txBody>
          <a:bodyPr>
            <a:normAutofit fontScale="92500"/>
          </a:bodyPr>
          <a:lstStyle/>
          <a:p>
            <a:r>
              <a:rPr lang="en-US" b="1" dirty="0" smtClean="0"/>
              <a:t>If everything is from the same source, but different page numbers, you can just list page #s.</a:t>
            </a:r>
          </a:p>
          <a:p>
            <a:pPr marL="0" indent="0">
              <a:buNone/>
            </a:pPr>
            <a:endParaRPr lang="en-US" dirty="0" smtClean="0"/>
          </a:p>
          <a:p>
            <a:pPr marL="0" indent="0">
              <a:buNone/>
            </a:pPr>
            <a:r>
              <a:rPr lang="en-US" i="1" dirty="0" smtClean="0"/>
              <a:t>The Chicagoan gangster ran one of the few soup kitchens in Chicago  </a:t>
            </a:r>
            <a:r>
              <a:rPr lang="en-US" b="1" i="1" dirty="0" smtClean="0">
                <a:solidFill>
                  <a:srgbClr val="FF0000"/>
                </a:solidFill>
              </a:rPr>
              <a:t>(Smith 14). </a:t>
            </a:r>
            <a:r>
              <a:rPr lang="en-US" i="1" dirty="0" smtClean="0"/>
              <a:t>With over 100,000 unemployed in Chicago, Capone fed 3,000 unemployed people a day </a:t>
            </a:r>
            <a:r>
              <a:rPr lang="en-US" b="1" i="1" dirty="0" smtClean="0">
                <a:solidFill>
                  <a:srgbClr val="FF0000"/>
                </a:solidFill>
              </a:rPr>
              <a:t>(17). </a:t>
            </a:r>
            <a:r>
              <a:rPr lang="en-US" i="1" dirty="0" smtClean="0"/>
              <a:t>In the eyes of the poor, Capone was a hero who seemed to be doing more for the needy than the government </a:t>
            </a:r>
            <a:r>
              <a:rPr lang="en-US" b="1" i="1" dirty="0" smtClean="0">
                <a:solidFill>
                  <a:srgbClr val="FF0000"/>
                </a:solidFill>
              </a:rPr>
              <a:t>(26). </a:t>
            </a:r>
          </a:p>
          <a:p>
            <a:pPr marL="0" indent="0">
              <a:buNone/>
            </a:pPr>
            <a:endParaRPr lang="en-US" dirty="0"/>
          </a:p>
        </p:txBody>
      </p:sp>
    </p:spTree>
    <p:extLst>
      <p:ext uri="{BB962C8B-B14F-4D97-AF65-F5344CB8AC3E}">
        <p14:creationId xmlns:p14="http://schemas.microsoft.com/office/powerpoint/2010/main" val="2502870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if all information in a paragraph is from the same page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If everything is from the same page, you can just put the citation at the end of the last fact you include.</a:t>
            </a:r>
          </a:p>
          <a:p>
            <a:pPr marL="0" indent="0">
              <a:buNone/>
            </a:pPr>
            <a:endParaRPr lang="en-US" dirty="0" smtClean="0"/>
          </a:p>
          <a:p>
            <a:pPr marL="0" indent="0">
              <a:buNone/>
            </a:pPr>
            <a:r>
              <a:rPr lang="en-US" i="1" dirty="0" smtClean="0"/>
              <a:t>The Chicagoan gangster ran one of the few soup kitchens in Chicago. With over 100,000 unemployed in Chicago, Capone fed 3,000 unemployed people a day.  In the eyes of the poor, Capone was a hero who seemed to be doing more for the needy than the government </a:t>
            </a:r>
            <a:r>
              <a:rPr lang="en-US" b="1" i="1" dirty="0" smtClean="0">
                <a:solidFill>
                  <a:srgbClr val="FF0000"/>
                </a:solidFill>
              </a:rPr>
              <a:t>(Smith 26). </a:t>
            </a:r>
          </a:p>
          <a:p>
            <a:endParaRPr lang="en-US" dirty="0"/>
          </a:p>
        </p:txBody>
      </p:sp>
    </p:spTree>
    <p:extLst>
      <p:ext uri="{BB962C8B-B14F-4D97-AF65-F5344CB8AC3E}">
        <p14:creationId xmlns:p14="http://schemas.microsoft.com/office/powerpoint/2010/main" val="371947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b="1" dirty="0" smtClean="0"/>
              <a:t>How do you know how to format the Parenthetical notation?</a:t>
            </a:r>
            <a:endParaRPr lang="en-US" b="1" dirty="0"/>
          </a:p>
        </p:txBody>
      </p:sp>
      <p:sp>
        <p:nvSpPr>
          <p:cNvPr id="3" name="Content Placeholder 2"/>
          <p:cNvSpPr>
            <a:spLocks noGrp="1"/>
          </p:cNvSpPr>
          <p:nvPr>
            <p:ph idx="1"/>
          </p:nvPr>
        </p:nvSpPr>
        <p:spPr/>
        <p:txBody>
          <a:bodyPr>
            <a:normAutofit lnSpcReduction="10000"/>
          </a:bodyPr>
          <a:lstStyle/>
          <a:p>
            <a:r>
              <a:rPr lang="en-US" dirty="0" smtClean="0"/>
              <a:t>Parenthetical notation is designed to help a reader find the source you used in your bibliography.</a:t>
            </a:r>
          </a:p>
          <a:p>
            <a:pPr marL="0" indent="0">
              <a:buNone/>
            </a:pPr>
            <a:endParaRPr lang="en-US" dirty="0" smtClean="0"/>
          </a:p>
          <a:p>
            <a:pPr marL="0" indent="0" algn="ctr">
              <a:buNone/>
            </a:pPr>
            <a:r>
              <a:rPr lang="en-US" b="1" dirty="0" smtClean="0">
                <a:solidFill>
                  <a:srgbClr val="FF0000"/>
                </a:solidFill>
              </a:rPr>
              <a:t>THEREFORE, HERE’S THE EASY RULE:</a:t>
            </a:r>
          </a:p>
          <a:p>
            <a:r>
              <a:rPr lang="en-US" dirty="0" smtClean="0"/>
              <a:t>You always put in the parentheses whatever is listed 1</a:t>
            </a:r>
            <a:r>
              <a:rPr lang="en-US" baseline="30000" dirty="0" smtClean="0"/>
              <a:t>st</a:t>
            </a:r>
            <a:r>
              <a:rPr lang="en-US" dirty="0" smtClean="0"/>
              <a:t> for that source in your bibliography</a:t>
            </a:r>
          </a:p>
          <a:p>
            <a:r>
              <a:rPr lang="en-US" dirty="0" smtClean="0"/>
              <a:t>And, you add the page # you found the fact, if there is one.</a:t>
            </a:r>
            <a:endParaRPr lang="en-US" dirty="0"/>
          </a:p>
        </p:txBody>
      </p:sp>
    </p:spTree>
    <p:extLst>
      <p:ext uri="{BB962C8B-B14F-4D97-AF65-F5344CB8AC3E}">
        <p14:creationId xmlns:p14="http://schemas.microsoft.com/office/powerpoint/2010/main" val="137998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TRY THIS: What’s the Correct </a:t>
            </a:r>
            <a:r>
              <a:rPr lang="en-US" b="1" dirty="0"/>
              <a:t>F</a:t>
            </a:r>
            <a:r>
              <a:rPr lang="en-US" b="1" dirty="0" smtClean="0"/>
              <a:t>ormat?</a:t>
            </a:r>
            <a:endParaRPr lang="en-US" b="1"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pPr marL="0" indent="0">
              <a:buNone/>
            </a:pPr>
            <a:r>
              <a:rPr lang="en-US" sz="3400" b="1" dirty="0" smtClean="0">
                <a:solidFill>
                  <a:srgbClr val="FF0000"/>
                </a:solidFill>
              </a:rPr>
              <a:t>If this is the source</a:t>
            </a:r>
            <a:r>
              <a:rPr lang="en-US" sz="3400" dirty="0" smtClean="0">
                <a:solidFill>
                  <a:srgbClr val="FF0000"/>
                </a:solidFill>
              </a:rPr>
              <a:t>:</a:t>
            </a:r>
          </a:p>
          <a:p>
            <a:pPr marL="0" indent="0">
              <a:buNone/>
            </a:pPr>
            <a:r>
              <a:rPr lang="en-US" sz="3400" dirty="0" err="1" smtClean="0"/>
              <a:t>Kobler</a:t>
            </a:r>
            <a:r>
              <a:rPr lang="en-US" sz="3400" dirty="0"/>
              <a:t>, John. </a:t>
            </a:r>
            <a:r>
              <a:rPr lang="en-US" sz="3400" i="1" dirty="0"/>
              <a:t>Capone</a:t>
            </a:r>
            <a:r>
              <a:rPr lang="en-US" sz="3400" dirty="0"/>
              <a:t>. New York: GP Putnam's Sons, 1971. Print.</a:t>
            </a:r>
          </a:p>
          <a:p>
            <a:pPr marL="0" indent="0">
              <a:buNone/>
            </a:pPr>
            <a:r>
              <a:rPr lang="en-US" sz="3400" b="1" dirty="0" smtClean="0">
                <a:solidFill>
                  <a:schemeClr val="accent1">
                    <a:lumMod val="75000"/>
                  </a:schemeClr>
                </a:solidFill>
              </a:rPr>
              <a:t>This is the parenthetical notation:  (</a:t>
            </a:r>
            <a:r>
              <a:rPr lang="en-US" sz="3400" b="1" dirty="0" err="1" smtClean="0">
                <a:solidFill>
                  <a:schemeClr val="accent1">
                    <a:lumMod val="75000"/>
                  </a:schemeClr>
                </a:solidFill>
              </a:rPr>
              <a:t>Kobler</a:t>
            </a:r>
            <a:r>
              <a:rPr lang="en-US" sz="3400" b="1" dirty="0" smtClean="0">
                <a:solidFill>
                  <a:schemeClr val="accent1">
                    <a:lumMod val="75000"/>
                  </a:schemeClr>
                </a:solidFill>
              </a:rPr>
              <a:t> 43)</a:t>
            </a:r>
          </a:p>
          <a:p>
            <a:pPr marL="0" indent="0">
              <a:buNone/>
            </a:pPr>
            <a:endParaRPr lang="en-US" sz="3400" b="1" dirty="0">
              <a:solidFill>
                <a:srgbClr val="FF0000"/>
              </a:solidFill>
            </a:endParaRPr>
          </a:p>
          <a:p>
            <a:pPr marL="0" indent="0">
              <a:buNone/>
            </a:pPr>
            <a:r>
              <a:rPr lang="en-US" sz="3400" b="1" dirty="0" smtClean="0">
                <a:solidFill>
                  <a:srgbClr val="FF0000"/>
                </a:solidFill>
              </a:rPr>
              <a:t>If this is the source</a:t>
            </a:r>
            <a:r>
              <a:rPr lang="en-US" sz="3400" dirty="0" smtClean="0">
                <a:solidFill>
                  <a:srgbClr val="FF0000"/>
                </a:solidFill>
              </a:rPr>
              <a:t>:</a:t>
            </a:r>
          </a:p>
          <a:p>
            <a:pPr marL="0" indent="0">
              <a:buNone/>
            </a:pPr>
            <a:r>
              <a:rPr lang="en-US" sz="3400" dirty="0" smtClean="0"/>
              <a:t>"</a:t>
            </a:r>
            <a:r>
              <a:rPr lang="en-US" sz="3400" dirty="0"/>
              <a:t>Al Capone." </a:t>
            </a:r>
            <a:r>
              <a:rPr lang="en-US" sz="3400" i="1" dirty="0"/>
              <a:t>Encyclopedia of World Biography</a:t>
            </a:r>
            <a:r>
              <a:rPr lang="en-US" sz="3400" dirty="0"/>
              <a:t>. Detroit: Gale, 1998. </a:t>
            </a:r>
            <a:r>
              <a:rPr lang="en-US" sz="3400" i="1" dirty="0"/>
              <a:t>U.S. History In Context</a:t>
            </a:r>
            <a:r>
              <a:rPr lang="en-US" sz="3400" dirty="0"/>
              <a:t>. Web. 23 Apr. </a:t>
            </a:r>
            <a:r>
              <a:rPr lang="en-US" sz="3400" dirty="0" smtClean="0"/>
              <a:t>2013.</a:t>
            </a:r>
          </a:p>
          <a:p>
            <a:pPr marL="0" indent="0">
              <a:buNone/>
            </a:pPr>
            <a:r>
              <a:rPr lang="en-US" sz="3400" b="1" dirty="0" smtClean="0">
                <a:solidFill>
                  <a:schemeClr val="accent1">
                    <a:lumMod val="75000"/>
                  </a:schemeClr>
                </a:solidFill>
              </a:rPr>
              <a:t>This is the parenthetical notation:  (“Al Capone”)</a:t>
            </a:r>
            <a:endParaRPr lang="en-US" sz="3400" b="1" dirty="0">
              <a:solidFill>
                <a:schemeClr val="accent1">
                  <a:lumMod val="75000"/>
                </a:schemeClr>
              </a:solidFill>
            </a:endParaRPr>
          </a:p>
          <a:p>
            <a:pPr marL="0" indent="0">
              <a:buNone/>
            </a:pPr>
            <a:endParaRPr lang="en-US" sz="3400" dirty="0"/>
          </a:p>
          <a:p>
            <a:pPr marL="0" indent="0">
              <a:buNone/>
            </a:pPr>
            <a:r>
              <a:rPr lang="en-US" sz="3400" b="1" dirty="0" smtClean="0">
                <a:solidFill>
                  <a:srgbClr val="FF0000"/>
                </a:solidFill>
              </a:rPr>
              <a:t>If this is the source</a:t>
            </a:r>
            <a:r>
              <a:rPr lang="en-US" sz="3400" dirty="0" smtClean="0">
                <a:solidFill>
                  <a:srgbClr val="FF0000"/>
                </a:solidFill>
              </a:rPr>
              <a:t>:</a:t>
            </a:r>
          </a:p>
          <a:p>
            <a:pPr marL="0" indent="0">
              <a:buNone/>
            </a:pPr>
            <a:r>
              <a:rPr lang="en-US" sz="3400" i="1" dirty="0" smtClean="0"/>
              <a:t>Alcatraz </a:t>
            </a:r>
            <a:r>
              <a:rPr lang="en-US" sz="3400" i="1" dirty="0"/>
              <a:t>History</a:t>
            </a:r>
            <a:r>
              <a:rPr lang="en-US" sz="3400" dirty="0"/>
              <a:t>. Ocean View, </a:t>
            </a:r>
            <a:r>
              <a:rPr lang="en-US" sz="3400" dirty="0" smtClean="0"/>
              <a:t>2002. </a:t>
            </a:r>
            <a:r>
              <a:rPr lang="en-US" sz="3400" dirty="0"/>
              <a:t>Web. 23 Apr. 2013. &lt;http://www.alcatrazhistory.com/cap1.htm</a:t>
            </a:r>
            <a:r>
              <a:rPr lang="en-US" sz="3400" dirty="0" smtClean="0"/>
              <a:t>&gt;.</a:t>
            </a:r>
            <a:r>
              <a:rPr lang="en-US" sz="3400" b="1" dirty="0" smtClean="0">
                <a:solidFill>
                  <a:schemeClr val="accent1">
                    <a:lumMod val="75000"/>
                  </a:schemeClr>
                </a:solidFill>
              </a:rPr>
              <a:t> </a:t>
            </a:r>
          </a:p>
          <a:p>
            <a:pPr marL="0" indent="0">
              <a:buNone/>
            </a:pPr>
            <a:r>
              <a:rPr lang="en-US" sz="3400" b="1" dirty="0" smtClean="0">
                <a:solidFill>
                  <a:schemeClr val="accent1">
                    <a:lumMod val="75000"/>
                  </a:schemeClr>
                </a:solidFill>
              </a:rPr>
              <a:t>This is the parenthetical notation:  (</a:t>
            </a:r>
            <a:r>
              <a:rPr lang="en-US" sz="3400" b="1" i="1" dirty="0" smtClean="0">
                <a:solidFill>
                  <a:schemeClr val="accent1">
                    <a:lumMod val="75000"/>
                  </a:schemeClr>
                </a:solidFill>
              </a:rPr>
              <a:t>Alcatraz History</a:t>
            </a:r>
            <a:r>
              <a:rPr lang="en-US" sz="3400" b="1" dirty="0" smtClean="0">
                <a:solidFill>
                  <a:schemeClr val="accent1">
                    <a:lumMod val="75000"/>
                  </a:schemeClr>
                </a:solidFill>
              </a:rPr>
              <a:t>)</a:t>
            </a:r>
            <a:endParaRPr lang="en-US" dirty="0" smtClean="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8089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are common mistakes to avoid?</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Don’t include a comma before the </a:t>
            </a:r>
            <a:r>
              <a:rPr lang="en-US" b="1" dirty="0" err="1" smtClean="0"/>
              <a:t>pg</a:t>
            </a:r>
            <a:r>
              <a:rPr lang="en-US" b="1" dirty="0" smtClean="0"/>
              <a:t> #</a:t>
            </a:r>
          </a:p>
          <a:p>
            <a:pPr marL="0" indent="0">
              <a:buNone/>
            </a:pPr>
            <a:r>
              <a:rPr lang="en-US" b="1" dirty="0" smtClean="0">
                <a:solidFill>
                  <a:srgbClr val="FF0000"/>
                </a:solidFill>
              </a:rPr>
              <a:t>WRONG: (Smith, 14)	</a:t>
            </a:r>
            <a:r>
              <a:rPr lang="en-US" b="1" dirty="0" smtClean="0"/>
              <a:t>	</a:t>
            </a:r>
            <a:r>
              <a:rPr lang="en-US" b="1" dirty="0" smtClean="0">
                <a:solidFill>
                  <a:schemeClr val="accent1">
                    <a:lumMod val="75000"/>
                  </a:schemeClr>
                </a:solidFill>
              </a:rPr>
              <a:t>RIGHT: (Smith 14)</a:t>
            </a:r>
          </a:p>
          <a:p>
            <a:pPr marL="0" indent="0">
              <a:buNone/>
            </a:pPr>
            <a:endParaRPr lang="en-US" dirty="0">
              <a:solidFill>
                <a:schemeClr val="accent1">
                  <a:lumMod val="75000"/>
                </a:schemeClr>
              </a:solidFill>
            </a:endParaRPr>
          </a:p>
          <a:p>
            <a:pPr marL="0" indent="0">
              <a:buNone/>
            </a:pPr>
            <a:r>
              <a:rPr lang="en-US" b="1" dirty="0" smtClean="0"/>
              <a:t>Don’t add a pg. in the parentheses</a:t>
            </a:r>
          </a:p>
          <a:p>
            <a:pPr marL="0" indent="0">
              <a:buNone/>
            </a:pPr>
            <a:r>
              <a:rPr lang="en-US" b="1" dirty="0" smtClean="0">
                <a:solidFill>
                  <a:srgbClr val="FF0000"/>
                </a:solidFill>
              </a:rPr>
              <a:t>WRONG: (Smith pg. 3)</a:t>
            </a:r>
            <a:r>
              <a:rPr lang="en-US" b="1" dirty="0" smtClean="0">
                <a:solidFill>
                  <a:schemeClr val="accent1">
                    <a:lumMod val="75000"/>
                  </a:schemeClr>
                </a:solidFill>
              </a:rPr>
              <a:t>		RIGHT: (Smith 3)</a:t>
            </a:r>
          </a:p>
          <a:p>
            <a:pPr marL="0" indent="0">
              <a:buNone/>
            </a:pPr>
            <a:endParaRPr lang="en-US" dirty="0">
              <a:solidFill>
                <a:schemeClr val="accent1">
                  <a:lumMod val="75000"/>
                </a:schemeClr>
              </a:solidFill>
            </a:endParaRPr>
          </a:p>
          <a:p>
            <a:pPr marL="0" indent="0">
              <a:buNone/>
            </a:pPr>
            <a:r>
              <a:rPr lang="en-US" b="1" dirty="0" smtClean="0"/>
              <a:t>Put the period </a:t>
            </a:r>
            <a:r>
              <a:rPr lang="en-US" b="1" u="sng" dirty="0" smtClean="0"/>
              <a:t>outside</a:t>
            </a:r>
            <a:r>
              <a:rPr lang="en-US" b="1" dirty="0" smtClean="0"/>
              <a:t> the parentheses</a:t>
            </a:r>
          </a:p>
          <a:p>
            <a:pPr marL="0" indent="0">
              <a:buNone/>
            </a:pPr>
            <a:r>
              <a:rPr lang="en-US" b="1" dirty="0" smtClean="0">
                <a:solidFill>
                  <a:srgbClr val="FF0000"/>
                </a:solidFill>
              </a:rPr>
              <a:t>WRONG: 13,000 died. (Smith 2)</a:t>
            </a:r>
          </a:p>
          <a:p>
            <a:pPr marL="0" indent="0">
              <a:buNone/>
            </a:pPr>
            <a:r>
              <a:rPr lang="en-US" b="1" dirty="0" smtClean="0">
                <a:solidFill>
                  <a:schemeClr val="accent1">
                    <a:lumMod val="75000"/>
                  </a:schemeClr>
                </a:solidFill>
              </a:rPr>
              <a:t>RIGHT: 13,000 died (Smith 2).</a:t>
            </a:r>
          </a:p>
          <a:p>
            <a:pPr marL="0" indent="0">
              <a:buNone/>
            </a:pPr>
            <a:endParaRPr lang="en-US" dirty="0" smtClean="0">
              <a:solidFill>
                <a:schemeClr val="accent1">
                  <a:lumMod val="75000"/>
                </a:schemeClr>
              </a:solidFill>
            </a:endParaRPr>
          </a:p>
          <a:p>
            <a:pPr marL="0" indent="0">
              <a:buNone/>
            </a:pPr>
            <a:endParaRPr lang="en-US" dirty="0"/>
          </a:p>
        </p:txBody>
      </p:sp>
    </p:spTree>
    <p:extLst>
      <p:ext uri="{BB962C8B-B14F-4D97-AF65-F5344CB8AC3E}">
        <p14:creationId xmlns:p14="http://schemas.microsoft.com/office/powerpoint/2010/main" val="2251845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1624</TotalTime>
  <Words>719</Words>
  <Application>Microsoft Office PowerPoint</Application>
  <PresentationFormat>On-screen Show (4:3)</PresentationFormat>
  <Paragraphs>64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TIPS FOR ADDING  PARENTHETICAL NOTATION &amp; BIBLIOGRAPHIES</vt:lpstr>
      <vt:lpstr>When do you need to add parenthetical notation?</vt:lpstr>
      <vt:lpstr>TRY THIS: Where would you put it?</vt:lpstr>
      <vt:lpstr>TRY THIS: Where would you put it?</vt:lpstr>
      <vt:lpstr>What if all information in a paragraph is from the same source?</vt:lpstr>
      <vt:lpstr>What if all information in a paragraph is from the same page #?</vt:lpstr>
      <vt:lpstr>How do you know how to format the Parenthetical notation?</vt:lpstr>
      <vt:lpstr>TRY THIS: What’s the Correct Format?</vt:lpstr>
      <vt:lpstr>What are common mistakes to avoid?</vt:lpstr>
      <vt:lpstr>What should a bibliography look like?</vt:lpstr>
      <vt:lpstr>What elements should you not forget?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Parenthetical Notation in Your Research Paper!</dc:title>
  <dc:creator>Kate</dc:creator>
  <cp:lastModifiedBy>Kate</cp:lastModifiedBy>
  <cp:revision>12</cp:revision>
  <cp:lastPrinted>2013-05-31T10:06:06Z</cp:lastPrinted>
  <dcterms:created xsi:type="dcterms:W3CDTF">2013-05-23T02:20:11Z</dcterms:created>
  <dcterms:modified xsi:type="dcterms:W3CDTF">2013-06-01T12:22:05Z</dcterms:modified>
</cp:coreProperties>
</file>